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4"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66869"/>
  </p:normalViewPr>
  <p:slideViewPr>
    <p:cSldViewPr snapToGrid="0" snapToObjects="1">
      <p:cViewPr varScale="1">
        <p:scale>
          <a:sx n="74" d="100"/>
          <a:sy n="74" d="100"/>
        </p:scale>
        <p:origin x="1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8T20:53:52.9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E6764-D174-4E4C-BF93-D569726FE3DF}" type="datetimeFigureOut">
              <a:rPr lang="en-US" smtClean="0"/>
              <a:t>10/13/20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FED0A-3363-2D49-BBBF-0357F7045C27}" type="slidenum">
              <a:rPr lang="en-US" smtClean="0"/>
              <a:t>‹#›</a:t>
            </a:fld>
            <a:endParaRPr lang="en-US"/>
          </a:p>
        </p:txBody>
      </p:sp>
    </p:spTree>
    <p:extLst>
      <p:ext uri="{BB962C8B-B14F-4D97-AF65-F5344CB8AC3E}">
        <p14:creationId xmlns:p14="http://schemas.microsoft.com/office/powerpoint/2010/main" val="208427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FED0A-3363-2D49-BBBF-0357F7045C27}" type="slidenum">
              <a:rPr lang="en-US" smtClean="0"/>
              <a:t>1</a:t>
            </a:fld>
            <a:endParaRPr lang="en-US"/>
          </a:p>
        </p:txBody>
      </p:sp>
    </p:spTree>
    <p:extLst>
      <p:ext uri="{BB962C8B-B14F-4D97-AF65-F5344CB8AC3E}">
        <p14:creationId xmlns:p14="http://schemas.microsoft.com/office/powerpoint/2010/main" val="57963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FED0A-3363-2D49-BBBF-0357F7045C27}" type="slidenum">
              <a:rPr lang="en-US" smtClean="0"/>
              <a:t>3</a:t>
            </a:fld>
            <a:endParaRPr lang="en-US"/>
          </a:p>
        </p:txBody>
      </p:sp>
    </p:spTree>
    <p:extLst>
      <p:ext uri="{BB962C8B-B14F-4D97-AF65-F5344CB8AC3E}">
        <p14:creationId xmlns:p14="http://schemas.microsoft.com/office/powerpoint/2010/main" val="270395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FED0A-3363-2D49-BBBF-0357F7045C27}" type="slidenum">
              <a:rPr lang="en-US" smtClean="0"/>
              <a:t>4</a:t>
            </a:fld>
            <a:endParaRPr lang="en-US"/>
          </a:p>
        </p:txBody>
      </p:sp>
    </p:spTree>
    <p:extLst>
      <p:ext uri="{BB962C8B-B14F-4D97-AF65-F5344CB8AC3E}">
        <p14:creationId xmlns:p14="http://schemas.microsoft.com/office/powerpoint/2010/main" val="199105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FED0A-3363-2D49-BBBF-0357F7045C27}" type="slidenum">
              <a:rPr lang="en-US" smtClean="0"/>
              <a:t>5</a:t>
            </a:fld>
            <a:endParaRPr lang="en-US"/>
          </a:p>
        </p:txBody>
      </p:sp>
    </p:spTree>
    <p:extLst>
      <p:ext uri="{BB962C8B-B14F-4D97-AF65-F5344CB8AC3E}">
        <p14:creationId xmlns:p14="http://schemas.microsoft.com/office/powerpoint/2010/main" val="213699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FED0A-3363-2D49-BBBF-0357F7045C27}" type="slidenum">
              <a:rPr lang="en-US" smtClean="0"/>
              <a:t>6</a:t>
            </a:fld>
            <a:endParaRPr lang="en-US"/>
          </a:p>
        </p:txBody>
      </p:sp>
    </p:spTree>
    <p:extLst>
      <p:ext uri="{BB962C8B-B14F-4D97-AF65-F5344CB8AC3E}">
        <p14:creationId xmlns:p14="http://schemas.microsoft.com/office/powerpoint/2010/main" val="104267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FED0A-3363-2D49-BBBF-0357F7045C27}" type="slidenum">
              <a:rPr lang="en-US" smtClean="0"/>
              <a:t>7</a:t>
            </a:fld>
            <a:endParaRPr lang="en-US"/>
          </a:p>
        </p:txBody>
      </p:sp>
    </p:spTree>
    <p:extLst>
      <p:ext uri="{BB962C8B-B14F-4D97-AF65-F5344CB8AC3E}">
        <p14:creationId xmlns:p14="http://schemas.microsoft.com/office/powerpoint/2010/main" val="28652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FED0A-3363-2D49-BBBF-0357F7045C27}" type="slidenum">
              <a:rPr lang="en-US" smtClean="0"/>
              <a:t>8</a:t>
            </a:fld>
            <a:endParaRPr lang="en-US"/>
          </a:p>
        </p:txBody>
      </p:sp>
    </p:spTree>
    <p:extLst>
      <p:ext uri="{BB962C8B-B14F-4D97-AF65-F5344CB8AC3E}">
        <p14:creationId xmlns:p14="http://schemas.microsoft.com/office/powerpoint/2010/main" val="416258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10/13/20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3105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3352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0566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0574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164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697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8537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464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3320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49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10/13/20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98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10/13/20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08524529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BD6DC-3F3C-2243-B757-746B83F24583}"/>
              </a:ext>
            </a:extLst>
          </p:cNvPr>
          <p:cNvSpPr>
            <a:spLocks noGrp="1"/>
          </p:cNvSpPr>
          <p:nvPr>
            <p:ph type="ctrTitle"/>
          </p:nvPr>
        </p:nvSpPr>
        <p:spPr>
          <a:xfrm>
            <a:off x="640080" y="325369"/>
            <a:ext cx="4368602" cy="1956841"/>
          </a:xfrm>
        </p:spPr>
        <p:txBody>
          <a:bodyPr vert="horz" lIns="91440" tIns="45720" rIns="91440" bIns="45720" rtlCol="0" anchor="b">
            <a:normAutofit/>
          </a:bodyPr>
          <a:lstStyle/>
          <a:p>
            <a:r>
              <a:rPr lang="en-US" sz="6600" dirty="0">
                <a:latin typeface="Arial Rounded MT Bold" panose="020F0704030504030204" pitchFamily="34" charset="77"/>
                <a:ea typeface="Palatino" pitchFamily="2" charset="77"/>
                <a:cs typeface="Aharoni" panose="020F0502020204030204" pitchFamily="34" charset="0"/>
              </a:rPr>
              <a:t>What If?</a:t>
            </a:r>
          </a:p>
        </p:txBody>
      </p:sp>
      <p:sp>
        <p:nvSpPr>
          <p:cNvPr id="2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696A0"/>
          </a:solidFill>
          <a:ln w="38100" cap="rnd">
            <a:solidFill>
              <a:srgbClr val="C696A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16814B7-A838-944F-A4FD-A18811C4ECD3}"/>
              </a:ext>
            </a:extLst>
          </p:cNvPr>
          <p:cNvSpPr>
            <a:spLocks noGrp="1"/>
          </p:cNvSpPr>
          <p:nvPr>
            <p:ph type="subTitle" idx="1"/>
          </p:nvPr>
        </p:nvSpPr>
        <p:spPr>
          <a:xfrm>
            <a:off x="640080" y="2872899"/>
            <a:ext cx="4243589" cy="3320668"/>
          </a:xfrm>
        </p:spPr>
        <p:txBody>
          <a:bodyPr vert="horz" lIns="91440" tIns="45720" rIns="91440" bIns="45720" rtlCol="0">
            <a:normAutofit fontScale="92500" lnSpcReduction="10000"/>
          </a:bodyPr>
          <a:lstStyle/>
          <a:p>
            <a:r>
              <a:rPr lang="en-US" dirty="0">
                <a:latin typeface="Arial Rounded MT Bold" panose="020F0704030504030204" pitchFamily="34" charset="77"/>
              </a:rPr>
              <a:t>Questions about face coverings from the child’s perspective</a:t>
            </a:r>
          </a:p>
          <a:p>
            <a:pPr indent="-228600">
              <a:buFont typeface="Arial" panose="020B0604020202020204" pitchFamily="34" charset="0"/>
              <a:buChar char="•"/>
            </a:pPr>
            <a:endParaRPr lang="en-US" dirty="0">
              <a:latin typeface="Arial Rounded MT Bold" panose="020F0704030504030204" pitchFamily="34" charset="77"/>
            </a:endParaRPr>
          </a:p>
          <a:p>
            <a:r>
              <a:rPr lang="en-US" dirty="0">
                <a:latin typeface="Arial Rounded MT Bold" panose="020F0704030504030204" pitchFamily="34" charset="77"/>
              </a:rPr>
              <a:t>Illinois Early Learning Project</a:t>
            </a:r>
          </a:p>
          <a:p>
            <a:r>
              <a:rPr lang="en-US" dirty="0">
                <a:latin typeface="Arial" panose="020B0604020202020204" pitchFamily="34" charset="0"/>
                <a:cs typeface="Arial" panose="020B0604020202020204" pitchFamily="34" charset="0"/>
              </a:rPr>
              <a:t>October 2020</a:t>
            </a:r>
          </a:p>
        </p:txBody>
      </p:sp>
      <p:pic>
        <p:nvPicPr>
          <p:cNvPr id="4" name="Picture 2" descr="Illinois Early Learning Project logo">
            <a:extLst>
              <a:ext uri="{FF2B5EF4-FFF2-40B4-BE49-F238E27FC236}">
                <a16:creationId xmlns:a16="http://schemas.microsoft.com/office/drawing/2014/main" id="{464BC740-4D7D-4CF9-B6DF-BF90486C51A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468137" y="2011810"/>
            <a:ext cx="5083783" cy="2834381"/>
          </a:xfrm>
          <a:prstGeom prst="rect">
            <a:avLst/>
          </a:prstGeom>
        </p:spPr>
      </p:pic>
    </p:spTree>
    <p:extLst>
      <p:ext uri="{BB962C8B-B14F-4D97-AF65-F5344CB8AC3E}">
        <p14:creationId xmlns:p14="http://schemas.microsoft.com/office/powerpoint/2010/main" val="149900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8561E-61C9-FC4E-ADC6-60CCDF4D5496}"/>
              </a:ext>
            </a:extLst>
          </p:cNvPr>
          <p:cNvSpPr>
            <a:spLocks noGrp="1"/>
          </p:cNvSpPr>
          <p:nvPr>
            <p:ph type="title"/>
          </p:nvPr>
        </p:nvSpPr>
        <p:spPr/>
        <p:txBody>
          <a:bodyPr/>
          <a:lstStyle/>
          <a:p>
            <a:r>
              <a:rPr lang="en-US" dirty="0">
                <a:latin typeface="Arial Rounded MT Bold" panose="020F0704030504030204" pitchFamily="34" charset="77"/>
              </a:rPr>
              <a:t>What If?</a:t>
            </a:r>
          </a:p>
        </p:txBody>
      </p:sp>
      <p:sp>
        <p:nvSpPr>
          <p:cNvPr id="5" name="Text Placeholder 4">
            <a:extLst>
              <a:ext uri="{FF2B5EF4-FFF2-40B4-BE49-F238E27FC236}">
                <a16:creationId xmlns:a16="http://schemas.microsoft.com/office/drawing/2014/main" id="{472979BA-86C9-6E45-9C96-DC9A76576C0D}"/>
              </a:ext>
            </a:extLst>
          </p:cNvPr>
          <p:cNvSpPr>
            <a:spLocks noGrp="1"/>
          </p:cNvSpPr>
          <p:nvPr>
            <p:ph type="body" idx="1"/>
          </p:nvPr>
        </p:nvSpPr>
        <p:spPr/>
        <p:txBody>
          <a:bodyPr>
            <a:normAutofit fontScale="85000" lnSpcReduction="20000"/>
          </a:bodyPr>
          <a:lstStyle/>
          <a:p>
            <a:r>
              <a:rPr lang="en-US" dirty="0">
                <a:solidFill>
                  <a:schemeClr val="tx1">
                    <a:lumMod val="75000"/>
                    <a:lumOff val="25000"/>
                  </a:schemeClr>
                </a:solidFill>
                <a:latin typeface="Arial Rounded MT Bold" panose="020F0704030504030204" pitchFamily="34" charset="77"/>
              </a:rPr>
              <a:t>Children often wonder “what if?” when it comes to face coverings.  Share these slides with young children as talking points to help them understand the proper use and wearing of face coverings.</a:t>
            </a:r>
          </a:p>
        </p:txBody>
      </p:sp>
    </p:spTree>
    <p:extLst>
      <p:ext uri="{BB962C8B-B14F-4D97-AF65-F5344CB8AC3E}">
        <p14:creationId xmlns:p14="http://schemas.microsoft.com/office/powerpoint/2010/main" val="291912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375D1-D417-754F-A55F-D83D7C0DD54F}"/>
              </a:ext>
            </a:extLst>
          </p:cNvPr>
          <p:cNvSpPr>
            <a:spLocks noGrp="1"/>
          </p:cNvSpPr>
          <p:nvPr>
            <p:ph type="title"/>
          </p:nvPr>
        </p:nvSpPr>
        <p:spPr>
          <a:xfrm>
            <a:off x="7034585" y="703293"/>
            <a:ext cx="4584921" cy="1949815"/>
          </a:xfrm>
        </p:spPr>
        <p:txBody>
          <a:bodyPr anchor="b">
            <a:normAutofit fontScale="90000"/>
          </a:bodyPr>
          <a:lstStyle/>
          <a:p>
            <a:r>
              <a:rPr lang="en-US" sz="5600" dirty="0">
                <a:latin typeface="Arial Rounded MT Bold" panose="020F0704030504030204" pitchFamily="34" charset="77"/>
              </a:rPr>
              <a:t>What if I have an itch?</a:t>
            </a:r>
          </a:p>
        </p:txBody>
      </p:sp>
      <p:pic>
        <p:nvPicPr>
          <p:cNvPr id="7" name="Picture 6" descr="Girl wearing a mask">
            <a:extLst>
              <a:ext uri="{FF2B5EF4-FFF2-40B4-BE49-F238E27FC236}">
                <a16:creationId xmlns:a16="http://schemas.microsoft.com/office/drawing/2014/main" id="{DE31A47B-117D-6A45-928F-3269DA673B3F}"/>
              </a:ext>
            </a:extLst>
          </p:cNvPr>
          <p:cNvPicPr>
            <a:picLocks noChangeAspect="1"/>
          </p:cNvPicPr>
          <p:nvPr/>
        </p:nvPicPr>
        <p:blipFill rotWithShape="1">
          <a:blip r:embed="rId3"/>
          <a:srcRect t="9057" r="3" b="9059"/>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31"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696A0"/>
          </a:solidFill>
          <a:ln w="38100" cap="rnd">
            <a:solidFill>
              <a:srgbClr val="C696A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D13702-0DA7-B24A-B4D1-8B973CBE43F1}"/>
              </a:ext>
            </a:extLst>
          </p:cNvPr>
          <p:cNvSpPr>
            <a:spLocks noGrp="1"/>
          </p:cNvSpPr>
          <p:nvPr>
            <p:ph idx="1"/>
          </p:nvPr>
        </p:nvSpPr>
        <p:spPr>
          <a:xfrm>
            <a:off x="7034585" y="3164618"/>
            <a:ext cx="4584921" cy="3021497"/>
          </a:xfrm>
        </p:spPr>
        <p:txBody>
          <a:bodyPr anchor="t">
            <a:normAutofit/>
          </a:bodyPr>
          <a:lstStyle/>
          <a:p>
            <a:r>
              <a:rPr lang="en-US" dirty="0">
                <a:latin typeface="Arial Rounded MT Bold" panose="020F0704030504030204" pitchFamily="34" charset="77"/>
              </a:rPr>
              <a:t>Sometimes you might feel an itch on your face; this is normal. </a:t>
            </a:r>
          </a:p>
          <a:p>
            <a:r>
              <a:rPr lang="en-US" dirty="0">
                <a:latin typeface="Arial Rounded MT Bold" panose="020F0704030504030204" pitchFamily="34" charset="77"/>
              </a:rPr>
              <a:t>Scratch that itch, then wash your hands.    </a:t>
            </a:r>
          </a:p>
          <a:p>
            <a:endParaRPr lang="en-US" dirty="0"/>
          </a:p>
        </p:txBody>
      </p:sp>
    </p:spTree>
    <p:extLst>
      <p:ext uri="{BB962C8B-B14F-4D97-AF65-F5344CB8AC3E}">
        <p14:creationId xmlns:p14="http://schemas.microsoft.com/office/powerpoint/2010/main" val="32096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45D36-F514-E241-BD0F-299D06053B30}"/>
              </a:ext>
            </a:extLst>
          </p:cNvPr>
          <p:cNvSpPr>
            <a:spLocks noGrp="1"/>
          </p:cNvSpPr>
          <p:nvPr>
            <p:ph type="title"/>
          </p:nvPr>
        </p:nvSpPr>
        <p:spPr>
          <a:xfrm>
            <a:off x="630936" y="640080"/>
            <a:ext cx="4818888" cy="1481328"/>
          </a:xfrm>
        </p:spPr>
        <p:txBody>
          <a:bodyPr anchor="b">
            <a:normAutofit/>
          </a:bodyPr>
          <a:lstStyle/>
          <a:p>
            <a:pPr>
              <a:lnSpc>
                <a:spcPct val="90000"/>
              </a:lnSpc>
            </a:pPr>
            <a:r>
              <a:rPr lang="en-US" sz="4300" dirty="0">
                <a:latin typeface="Arial Rounded MT Bold" panose="020F0704030504030204" pitchFamily="34" charset="77"/>
              </a:rPr>
              <a:t>What if I sneeze or need a tissue?</a:t>
            </a:r>
          </a:p>
        </p:txBody>
      </p:sp>
      <p:sp>
        <p:nvSpPr>
          <p:cNvPr id="4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696A0"/>
          </a:solidFill>
          <a:ln w="38100" cap="rnd">
            <a:solidFill>
              <a:srgbClr val="C696A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D3E73B-4AA4-F44A-AF00-44BED9C3B149}"/>
              </a:ext>
            </a:extLst>
          </p:cNvPr>
          <p:cNvSpPr>
            <a:spLocks noGrp="1"/>
          </p:cNvSpPr>
          <p:nvPr>
            <p:ph idx="1"/>
          </p:nvPr>
        </p:nvSpPr>
        <p:spPr>
          <a:xfrm>
            <a:off x="630936" y="2660904"/>
            <a:ext cx="4818888" cy="3547872"/>
          </a:xfrm>
        </p:spPr>
        <p:txBody>
          <a:bodyPr anchor="t">
            <a:normAutofit fontScale="77500" lnSpcReduction="20000"/>
          </a:bodyPr>
          <a:lstStyle/>
          <a:p>
            <a:r>
              <a:rPr lang="en-US" dirty="0">
                <a:latin typeface="Arial Rounded MT Bold" panose="020F0704030504030204" pitchFamily="34" charset="77"/>
              </a:rPr>
              <a:t>Tell your adult that you sneezed and ask to take your mask off.  </a:t>
            </a:r>
          </a:p>
          <a:p>
            <a:r>
              <a:rPr lang="en-US" dirty="0">
                <a:latin typeface="Arial Rounded MT Bold" panose="020F0704030504030204" pitchFamily="34" charset="77"/>
              </a:rPr>
              <a:t>Grab your ear loops or straps and take your mask off.  </a:t>
            </a:r>
          </a:p>
          <a:p>
            <a:r>
              <a:rPr lang="en-US" dirty="0">
                <a:latin typeface="Arial Rounded MT Bold" panose="020F0704030504030204" pitchFamily="34" charset="77"/>
              </a:rPr>
              <a:t>Use a tissue to blow your nose and wipe your face. An adult will let you know if you need a new mask. </a:t>
            </a:r>
          </a:p>
          <a:p>
            <a:r>
              <a:rPr lang="en-US" dirty="0">
                <a:latin typeface="Arial Rounded MT Bold" panose="020F0704030504030204" pitchFamily="34" charset="77"/>
              </a:rPr>
              <a:t>Put your mask on. Wash your hands.</a:t>
            </a:r>
          </a:p>
        </p:txBody>
      </p:sp>
      <mc:AlternateContent xmlns:mc="http://schemas.openxmlformats.org/markup-compatibility/2006" xmlns:p14="http://schemas.microsoft.com/office/powerpoint/2010/main">
        <mc:Choice Requires="p14">
          <p:contentPart p14:bwMode="auto" r:id="rId3">
            <p14:nvContentPartPr>
              <p14:cNvPr id="45" name="Ink 4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45" name="Ink 4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7" name="Picture 6" descr="Boy walking up to teacher to get his temperature taken">
            <a:extLst>
              <a:ext uri="{FF2B5EF4-FFF2-40B4-BE49-F238E27FC236}">
                <a16:creationId xmlns:a16="http://schemas.microsoft.com/office/drawing/2014/main" id="{353CB56D-0C08-A943-8C62-20C404DDFCF1}"/>
              </a:ext>
            </a:extLst>
          </p:cNvPr>
          <p:cNvPicPr>
            <a:picLocks noChangeAspect="1"/>
          </p:cNvPicPr>
          <p:nvPr/>
        </p:nvPicPr>
        <p:blipFill rotWithShape="1">
          <a:blip r:embed="rId5"/>
          <a:srcRect t="302"/>
          <a:stretch/>
        </p:blipFill>
        <p:spPr>
          <a:xfrm>
            <a:off x="6670548" y="707758"/>
            <a:ext cx="5458968" cy="5442483"/>
          </a:xfrm>
          <a:prstGeom prst="rect">
            <a:avLst/>
          </a:prstGeom>
        </p:spPr>
      </p:pic>
    </p:spTree>
    <p:extLst>
      <p:ext uri="{BB962C8B-B14F-4D97-AF65-F5344CB8AC3E}">
        <p14:creationId xmlns:p14="http://schemas.microsoft.com/office/powerpoint/2010/main" val="143642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9310D-0DAB-FA48-855F-8F204FADD953}"/>
              </a:ext>
            </a:extLst>
          </p:cNvPr>
          <p:cNvSpPr>
            <a:spLocks noGrp="1"/>
          </p:cNvSpPr>
          <p:nvPr>
            <p:ph type="title"/>
          </p:nvPr>
        </p:nvSpPr>
        <p:spPr>
          <a:xfrm>
            <a:off x="5297762" y="329184"/>
            <a:ext cx="6251110" cy="1783080"/>
          </a:xfrm>
        </p:spPr>
        <p:txBody>
          <a:bodyPr anchor="b">
            <a:normAutofit/>
          </a:bodyPr>
          <a:lstStyle/>
          <a:p>
            <a:pPr>
              <a:lnSpc>
                <a:spcPct val="90000"/>
              </a:lnSpc>
            </a:pPr>
            <a:r>
              <a:rPr lang="en-US" sz="5600" dirty="0">
                <a:latin typeface="Arial Rounded MT Bold" panose="020F0704030504030204" pitchFamily="34" charset="77"/>
              </a:rPr>
              <a:t>What if I want </a:t>
            </a:r>
            <a:br>
              <a:rPr lang="en-US" sz="5600" dirty="0">
                <a:latin typeface="Arial Rounded MT Bold" panose="020F0704030504030204" pitchFamily="34" charset="77"/>
              </a:rPr>
            </a:br>
            <a:r>
              <a:rPr lang="en-US" sz="5600" dirty="0">
                <a:latin typeface="Arial Rounded MT Bold" panose="020F0704030504030204" pitchFamily="34" charset="77"/>
              </a:rPr>
              <a:t>to eat or drink?</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696A0"/>
          </a:solidFill>
          <a:ln w="38100" cap="rnd">
            <a:solidFill>
              <a:srgbClr val="C696A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888BAE-3F41-D443-B5A2-7B7B2515D173}"/>
              </a:ext>
            </a:extLst>
          </p:cNvPr>
          <p:cNvSpPr>
            <a:spLocks noGrp="1"/>
          </p:cNvSpPr>
          <p:nvPr>
            <p:ph idx="1"/>
          </p:nvPr>
        </p:nvSpPr>
        <p:spPr>
          <a:xfrm>
            <a:off x="5297762" y="2706624"/>
            <a:ext cx="6251110" cy="3483864"/>
          </a:xfrm>
        </p:spPr>
        <p:txBody>
          <a:bodyPr>
            <a:normAutofit fontScale="85000" lnSpcReduction="20000"/>
          </a:bodyPr>
          <a:lstStyle/>
          <a:p>
            <a:r>
              <a:rPr lang="en-US" dirty="0">
                <a:latin typeface="Arial Rounded MT Bold" panose="020F0704030504030204" pitchFamily="34" charset="77"/>
              </a:rPr>
              <a:t>Ask an adult if you can take off your mask to eat or drink.  </a:t>
            </a:r>
          </a:p>
          <a:p>
            <a:r>
              <a:rPr lang="en-US" dirty="0">
                <a:latin typeface="Arial Rounded MT Bold" panose="020F0704030504030204" pitchFamily="34" charset="77"/>
              </a:rPr>
              <a:t>Wash your hands before you eat or drink. Grab your ear loops or straps and take your mask off.  Put your mask where an adult tells you to put it.  </a:t>
            </a:r>
          </a:p>
          <a:p>
            <a:r>
              <a:rPr lang="en-US" dirty="0">
                <a:latin typeface="Arial Rounded MT Bold" panose="020F0704030504030204" pitchFamily="34" charset="77"/>
              </a:rPr>
              <a:t>When you are done eating or drinking, put your mask back on. Wash your hands again.</a:t>
            </a:r>
          </a:p>
          <a:p>
            <a:endParaRPr lang="en-US" dirty="0"/>
          </a:p>
        </p:txBody>
      </p:sp>
      <p:pic>
        <p:nvPicPr>
          <p:cNvPr id="7" name="Picture 6" descr="Boy standing with a mask on">
            <a:extLst>
              <a:ext uri="{FF2B5EF4-FFF2-40B4-BE49-F238E27FC236}">
                <a16:creationId xmlns:a16="http://schemas.microsoft.com/office/drawing/2014/main" id="{02C992D9-5005-3145-8B48-276C8E585C24}"/>
              </a:ext>
            </a:extLst>
          </p:cNvPr>
          <p:cNvPicPr>
            <a:picLocks noChangeAspect="1"/>
          </p:cNvPicPr>
          <p:nvPr/>
        </p:nvPicPr>
        <p:blipFill rotWithShape="1">
          <a:blip r:embed="rId3"/>
          <a:srcRect l="18526" r="13563"/>
          <a:stretch/>
        </p:blipFill>
        <p:spPr>
          <a:xfrm>
            <a:off x="1" y="152405"/>
            <a:ext cx="4450351" cy="65531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72255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402A8-6682-2247-8849-DAF31EAEAC47}"/>
              </a:ext>
            </a:extLst>
          </p:cNvPr>
          <p:cNvSpPr>
            <a:spLocks noGrp="1"/>
          </p:cNvSpPr>
          <p:nvPr>
            <p:ph type="title"/>
          </p:nvPr>
        </p:nvSpPr>
        <p:spPr>
          <a:xfrm>
            <a:off x="640080" y="325369"/>
            <a:ext cx="4368602" cy="1956841"/>
          </a:xfrm>
        </p:spPr>
        <p:txBody>
          <a:bodyPr anchor="b">
            <a:normAutofit/>
          </a:bodyPr>
          <a:lstStyle/>
          <a:p>
            <a:pPr>
              <a:lnSpc>
                <a:spcPct val="90000"/>
              </a:lnSpc>
            </a:pPr>
            <a:r>
              <a:rPr lang="en-US" sz="4100" dirty="0">
                <a:latin typeface="Arial Rounded MT Bold" panose="020F0704030504030204" pitchFamily="34" charset="77"/>
              </a:rPr>
              <a:t>What if a friend wants to touch my mask? </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696A0"/>
          </a:solidFill>
          <a:ln w="38100" cap="rnd">
            <a:solidFill>
              <a:srgbClr val="C696A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00831B-A4F8-844E-838A-465E3A2191EA}"/>
              </a:ext>
            </a:extLst>
          </p:cNvPr>
          <p:cNvSpPr>
            <a:spLocks noGrp="1"/>
          </p:cNvSpPr>
          <p:nvPr>
            <p:ph idx="1"/>
          </p:nvPr>
        </p:nvSpPr>
        <p:spPr>
          <a:xfrm>
            <a:off x="640080" y="2872899"/>
            <a:ext cx="4243589" cy="3659732"/>
          </a:xfrm>
        </p:spPr>
        <p:txBody>
          <a:bodyPr>
            <a:normAutofit fontScale="85000" lnSpcReduction="20000"/>
          </a:bodyPr>
          <a:lstStyle/>
          <a:p>
            <a:r>
              <a:rPr lang="en-US" dirty="0">
                <a:latin typeface="Arial Rounded MT Bold" panose="020F0704030504030204" pitchFamily="34" charset="77"/>
              </a:rPr>
              <a:t>If a friend tries to touch your mask, you can say, “No, thank you” and move away.  </a:t>
            </a:r>
          </a:p>
          <a:p>
            <a:r>
              <a:rPr lang="en-US" dirty="0">
                <a:latin typeface="Arial Rounded MT Bold" panose="020F0704030504030204" pitchFamily="34" charset="77"/>
              </a:rPr>
              <a:t>If you touch another friend’s mask, you are spreading germs.  </a:t>
            </a:r>
          </a:p>
          <a:p>
            <a:r>
              <a:rPr lang="en-US" dirty="0">
                <a:latin typeface="Arial Rounded MT Bold" panose="020F0704030504030204" pitchFamily="34" charset="77"/>
              </a:rPr>
              <a:t>We want to stay safe and healthy, so we keep our hands to ourselves.</a:t>
            </a:r>
          </a:p>
          <a:p>
            <a:endParaRPr lang="en-US" dirty="0"/>
          </a:p>
        </p:txBody>
      </p:sp>
      <p:pic>
        <p:nvPicPr>
          <p:cNvPr id="5" name="Picture 4" descr="Boy wearing a mask">
            <a:extLst>
              <a:ext uri="{FF2B5EF4-FFF2-40B4-BE49-F238E27FC236}">
                <a16:creationId xmlns:a16="http://schemas.microsoft.com/office/drawing/2014/main" id="{7401EE49-B20A-0E4A-B886-F9EB33A2351C}"/>
              </a:ext>
            </a:extLst>
          </p:cNvPr>
          <p:cNvPicPr>
            <a:picLocks noChangeAspect="1"/>
          </p:cNvPicPr>
          <p:nvPr/>
        </p:nvPicPr>
        <p:blipFill rotWithShape="1">
          <a:blip r:embed="rId3"/>
          <a:srcRect t="302"/>
          <a:stretch/>
        </p:blipFill>
        <p:spPr>
          <a:xfrm>
            <a:off x="5917545" y="428628"/>
            <a:ext cx="6018932" cy="600074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1403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5D3348-CA26-784F-B358-7B53BF59CCAA}"/>
              </a:ext>
            </a:extLst>
          </p:cNvPr>
          <p:cNvSpPr>
            <a:spLocks noGrp="1"/>
          </p:cNvSpPr>
          <p:nvPr>
            <p:ph type="title"/>
          </p:nvPr>
        </p:nvSpPr>
        <p:spPr>
          <a:xfrm>
            <a:off x="5297762" y="329184"/>
            <a:ext cx="6251110" cy="1783080"/>
          </a:xfrm>
        </p:spPr>
        <p:txBody>
          <a:bodyPr anchor="b">
            <a:normAutofit fontScale="90000"/>
          </a:bodyPr>
          <a:lstStyle/>
          <a:p>
            <a:pPr>
              <a:lnSpc>
                <a:spcPct val="90000"/>
              </a:lnSpc>
            </a:pPr>
            <a:r>
              <a:rPr lang="en-US" sz="4500" dirty="0">
                <a:latin typeface="Arial Rounded MT Bold" panose="020F0704030504030204" pitchFamily="34" charset="77"/>
              </a:rPr>
              <a:t>What if a friend teases me about my mask?</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696A0"/>
          </a:solidFill>
          <a:ln w="38100" cap="rnd">
            <a:solidFill>
              <a:srgbClr val="C696A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C5E2EB-3D6B-8244-A113-EB54765DD7F1}"/>
              </a:ext>
            </a:extLst>
          </p:cNvPr>
          <p:cNvSpPr>
            <a:spLocks noGrp="1"/>
          </p:cNvSpPr>
          <p:nvPr>
            <p:ph idx="1"/>
          </p:nvPr>
        </p:nvSpPr>
        <p:spPr>
          <a:xfrm>
            <a:off x="5297762" y="2706624"/>
            <a:ext cx="6251110" cy="3822192"/>
          </a:xfrm>
        </p:spPr>
        <p:txBody>
          <a:bodyPr>
            <a:normAutofit fontScale="85000" lnSpcReduction="10000"/>
          </a:bodyPr>
          <a:lstStyle/>
          <a:p>
            <a:r>
              <a:rPr lang="en-US" dirty="0">
                <a:latin typeface="Arial Rounded MT Bold" panose="020F0704030504030204" pitchFamily="34" charset="77"/>
              </a:rPr>
              <a:t>If a friend says something unkind about your mask, you can ignore them or ask an adult for help.  </a:t>
            </a:r>
          </a:p>
          <a:p>
            <a:r>
              <a:rPr lang="en-US" dirty="0">
                <a:latin typeface="Arial Rounded MT Bold" panose="020F0704030504030204" pitchFamily="34" charset="77"/>
              </a:rPr>
              <a:t>It is okay to feel sad or angry.  Sometimes people say unkind words.  </a:t>
            </a:r>
          </a:p>
          <a:p>
            <a:r>
              <a:rPr lang="en-US" dirty="0">
                <a:latin typeface="Arial Rounded MT Bold" panose="020F0704030504030204" pitchFamily="34" charset="77"/>
              </a:rPr>
              <a:t>You can talk to an adult about how you are feeling. You can choose to move away and play near someone else.  </a:t>
            </a:r>
          </a:p>
          <a:p>
            <a:r>
              <a:rPr lang="en-US" dirty="0">
                <a:latin typeface="Arial Rounded MT Bold" panose="020F0704030504030204" pitchFamily="34" charset="77"/>
              </a:rPr>
              <a:t>Masks keep us all safe! </a:t>
            </a:r>
          </a:p>
        </p:txBody>
      </p:sp>
      <p:pic>
        <p:nvPicPr>
          <p:cNvPr id="5" name="Picture 4" descr="Boy washing his hands">
            <a:extLst>
              <a:ext uri="{FF2B5EF4-FFF2-40B4-BE49-F238E27FC236}">
                <a16:creationId xmlns:a16="http://schemas.microsoft.com/office/drawing/2014/main" id="{E079A0AB-6725-6645-9920-CBE53A049804}"/>
              </a:ext>
            </a:extLst>
          </p:cNvPr>
          <p:cNvPicPr>
            <a:picLocks noChangeAspect="1"/>
          </p:cNvPicPr>
          <p:nvPr/>
        </p:nvPicPr>
        <p:blipFill rotWithShape="1">
          <a:blip r:embed="rId3"/>
          <a:srcRect r="32259"/>
          <a:stretch/>
        </p:blipFill>
        <p:spPr>
          <a:xfrm>
            <a:off x="0" y="275288"/>
            <a:ext cx="4470399" cy="658271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73273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99E35-DAF1-DA44-99C2-00B740C2FB4D}"/>
              </a:ext>
            </a:extLst>
          </p:cNvPr>
          <p:cNvSpPr>
            <a:spLocks noGrp="1"/>
          </p:cNvSpPr>
          <p:nvPr>
            <p:ph type="title"/>
          </p:nvPr>
        </p:nvSpPr>
        <p:spPr>
          <a:xfrm>
            <a:off x="576072" y="238539"/>
            <a:ext cx="11018520" cy="1434415"/>
          </a:xfrm>
        </p:spPr>
        <p:txBody>
          <a:bodyPr anchor="b">
            <a:normAutofit/>
          </a:bodyPr>
          <a:lstStyle/>
          <a:p>
            <a:pPr>
              <a:lnSpc>
                <a:spcPct val="90000"/>
              </a:lnSpc>
            </a:pPr>
            <a:r>
              <a:rPr lang="en-US" sz="4500" dirty="0">
                <a:latin typeface="Arial Rounded MT Bold" panose="020F0704030504030204" pitchFamily="34" charset="77"/>
              </a:rPr>
              <a:t>What if someone is not </a:t>
            </a:r>
            <a:br>
              <a:rPr lang="en-US" sz="4500" dirty="0">
                <a:latin typeface="Arial Rounded MT Bold" panose="020F0704030504030204" pitchFamily="34" charset="77"/>
              </a:rPr>
            </a:br>
            <a:r>
              <a:rPr lang="en-US" sz="4500" dirty="0">
                <a:latin typeface="Arial Rounded MT Bold" panose="020F0704030504030204" pitchFamily="34" charset="77"/>
              </a:rPr>
              <a:t>wearing a mask?</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696A0"/>
          </a:solidFill>
          <a:ln w="38100" cap="rnd">
            <a:solidFill>
              <a:srgbClr val="C696A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9C58D5-8169-664C-97F2-E2200BCB3A77}"/>
              </a:ext>
            </a:extLst>
          </p:cNvPr>
          <p:cNvSpPr>
            <a:spLocks noGrp="1"/>
          </p:cNvSpPr>
          <p:nvPr>
            <p:ph idx="1"/>
          </p:nvPr>
        </p:nvSpPr>
        <p:spPr>
          <a:xfrm>
            <a:off x="572493" y="2071316"/>
            <a:ext cx="6713552" cy="4119172"/>
          </a:xfrm>
        </p:spPr>
        <p:txBody>
          <a:bodyPr anchor="t">
            <a:normAutofit fontScale="92500"/>
          </a:bodyPr>
          <a:lstStyle/>
          <a:p>
            <a:r>
              <a:rPr lang="en-US" dirty="0">
                <a:latin typeface="Arial Rounded MT Bold" panose="020F0704030504030204" pitchFamily="34" charset="77"/>
              </a:rPr>
              <a:t>In many places such as school, stores, and the doctor’s office, we wear masks to keep everyone safe. In some places, we might not wear a mask, such as at home or in the back yard.</a:t>
            </a:r>
          </a:p>
          <a:p>
            <a:r>
              <a:rPr lang="en-US" dirty="0">
                <a:latin typeface="Arial Rounded MT Bold" panose="020F0704030504030204" pitchFamily="34" charset="77"/>
              </a:rPr>
              <a:t>You can talk to an adult if you are worried when you see someone without a mask. You can keep people safe by wearing your mask!</a:t>
            </a:r>
            <a:endParaRPr lang="en-US" dirty="0"/>
          </a:p>
        </p:txBody>
      </p:sp>
      <p:pic>
        <p:nvPicPr>
          <p:cNvPr id="5" name="Picture 4" descr="Child sitting holding a teddy bear">
            <a:extLst>
              <a:ext uri="{FF2B5EF4-FFF2-40B4-BE49-F238E27FC236}">
                <a16:creationId xmlns:a16="http://schemas.microsoft.com/office/drawing/2014/main" id="{E5AA993E-BEC8-3243-AED4-9091C667D15E}"/>
              </a:ext>
            </a:extLst>
          </p:cNvPr>
          <p:cNvPicPr>
            <a:picLocks noChangeAspect="1"/>
          </p:cNvPicPr>
          <p:nvPr/>
        </p:nvPicPr>
        <p:blipFill rotWithShape="1">
          <a:blip r:embed="rId3"/>
          <a:srcRect l="3571" r="221" b="-3"/>
          <a:stretch/>
        </p:blipFill>
        <p:spPr>
          <a:xfrm>
            <a:off x="7675658" y="2093976"/>
            <a:ext cx="3941064" cy="4096512"/>
          </a:xfrm>
          <a:prstGeom prst="rect">
            <a:avLst/>
          </a:prstGeom>
        </p:spPr>
      </p:pic>
    </p:spTree>
    <p:extLst>
      <p:ext uri="{BB962C8B-B14F-4D97-AF65-F5344CB8AC3E}">
        <p14:creationId xmlns:p14="http://schemas.microsoft.com/office/powerpoint/2010/main" val="640894599"/>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412B24"/>
      </a:dk2>
      <a:lt2>
        <a:srgbClr val="E2E8E7"/>
      </a:lt2>
      <a:accent1>
        <a:srgbClr val="C696A0"/>
      </a:accent1>
      <a:accent2>
        <a:srgbClr val="BA8C7F"/>
      </a:accent2>
      <a:accent3>
        <a:srgbClr val="B5A17E"/>
      </a:accent3>
      <a:accent4>
        <a:srgbClr val="A4A772"/>
      </a:accent4>
      <a:accent5>
        <a:srgbClr val="97AA80"/>
      </a:accent5>
      <a:accent6>
        <a:srgbClr val="7EAF77"/>
      </a:accent6>
      <a:hlink>
        <a:srgbClr val="568E83"/>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457</Words>
  <Application>Microsoft Macintosh PowerPoint</Application>
  <PresentationFormat>Widescreen</PresentationFormat>
  <Paragraphs>38</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 Bold</vt:lpstr>
      <vt:lpstr>Calibri</vt:lpstr>
      <vt:lpstr>Modern Love</vt:lpstr>
      <vt:lpstr>The Hand</vt:lpstr>
      <vt:lpstr>SketchyVTI</vt:lpstr>
      <vt:lpstr>What If?</vt:lpstr>
      <vt:lpstr>What If?</vt:lpstr>
      <vt:lpstr>What if I have an itch?</vt:lpstr>
      <vt:lpstr>What if I sneeze or need a tissue?</vt:lpstr>
      <vt:lpstr>What if I want  to eat or drink?</vt:lpstr>
      <vt:lpstr>What if a friend wants to touch my mask? </vt:lpstr>
      <vt:lpstr>What if a friend teases me about my mask?</vt:lpstr>
      <vt:lpstr>What if someone is not  wearing a mask?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if?</dc:title>
  <dc:creator>Danner, Natalie</dc:creator>
  <cp:lastModifiedBy>Dorsey, Emily Ann</cp:lastModifiedBy>
  <cp:revision>11</cp:revision>
  <dcterms:created xsi:type="dcterms:W3CDTF">2020-08-28T20:54:00Z</dcterms:created>
  <dcterms:modified xsi:type="dcterms:W3CDTF">2020-10-13T21:28:31Z</dcterms:modified>
</cp:coreProperties>
</file>